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6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Можно ли умереть от разбитого сердца? — ЗдоровьеИнфо">
            <a:extLst>
              <a:ext uri="{FF2B5EF4-FFF2-40B4-BE49-F238E27FC236}">
                <a16:creationId xmlns:a16="http://schemas.microsoft.com/office/drawing/2014/main" id="{D202E46E-C8AD-4C16-9371-09962872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4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9564C-AC14-4FBF-B951-C3D9B6497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4799" y="336884"/>
            <a:ext cx="8637073" cy="4981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 для пациентов с Хронической сердечной недостаточностью</a:t>
            </a:r>
            <a:endParaRPr lang="ru-RU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7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ожно ли умереть от разбитого сердца? — ЗдоровьеИнфо">
            <a:extLst>
              <a:ext uri="{FF2B5EF4-FFF2-40B4-BE49-F238E27FC236}">
                <a16:creationId xmlns:a16="http://schemas.microsoft.com/office/drawing/2014/main" id="{E23619A8-6500-4869-A007-E0383C43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4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DCB7E-3A6A-4C79-9073-60F1FCDF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2904502"/>
            <a:ext cx="9603275" cy="1048995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99642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Можно ли умереть от разбитого сердца? — ЗдоровьеИнфо">
            <a:extLst>
              <a:ext uri="{FF2B5EF4-FFF2-40B4-BE49-F238E27FC236}">
                <a16:creationId xmlns:a16="http://schemas.microsoft.com/office/drawing/2014/main" id="{E5A41DF7-2DE6-4082-A285-76A486A10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4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1DB7E-E8B5-44A4-A4CC-B4994C89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симптомы сердечной недостаточности: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6">
            <a:extLst>
              <a:ext uri="{FF2B5EF4-FFF2-40B4-BE49-F238E27FC236}">
                <a16:creationId xmlns:a16="http://schemas.microsoft.com/office/drawing/2014/main" id="{DD68BC2A-5AD6-4470-AD3E-5A3E0C4AD641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451579" y="2015732"/>
            <a:ext cx="4644421" cy="34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Одышка при физической нагрузке или же ночная, в положении лежа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Немотивированная усталость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Учащенное сердцебиение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Отеки нижних конечностей</a:t>
            </a:r>
          </a:p>
        </p:txBody>
      </p:sp>
      <p:pic>
        <p:nvPicPr>
          <p:cNvPr id="2088" name="Picture 40" descr="Что такое сердечная недостаточность и почему стоит узнать о ней сейчас и  рассказать близким">
            <a:extLst>
              <a:ext uri="{FF2B5EF4-FFF2-40B4-BE49-F238E27FC236}">
                <a16:creationId xmlns:a16="http://schemas.microsoft.com/office/drawing/2014/main" id="{B4D94D95-A187-4418-A458-741944E64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25" y="1934743"/>
            <a:ext cx="3203798" cy="3612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61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ожно ли умереть от разбитого сердца? — ЗдоровьеИнфо">
            <a:extLst>
              <a:ext uri="{FF2B5EF4-FFF2-40B4-BE49-F238E27FC236}">
                <a16:creationId xmlns:a16="http://schemas.microsoft.com/office/drawing/2014/main" id="{3705C51A-A89B-4C06-94AF-49BD5881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4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F8C5DFC-C1ED-4CA7-A1DF-978054C19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42550"/>
            <a:ext cx="4644421" cy="5189837"/>
          </a:xfrm>
        </p:spPr>
        <p:txBody>
          <a:bodyPr>
            <a:normAutofit/>
          </a:bodyPr>
          <a:lstStyle/>
          <a:p>
            <a:pPr marL="0" indent="45720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Диагноз: «Хроническая сердечная недостаточность» ставит только врач на основании клинических, инструментальных и лабораторных данных.</a:t>
            </a:r>
          </a:p>
          <a:p>
            <a:pPr marL="0" indent="45720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врач дает рекомендации по диете, программе физической активности, медикаментозной поддержке и контролю над  симптомами.</a:t>
            </a:r>
          </a:p>
          <a:p>
            <a:pPr marL="0" indent="45720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Лечение сердечной недостаточности состоит из диеты, регулярной физической активности, медикаментозного лечения, мероприятий по изменению образа жизни</a:t>
            </a:r>
          </a:p>
          <a:p>
            <a:pPr marL="0" indent="45720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четыре компонента одинаково важны для достижения результата</a:t>
            </a:r>
          </a:p>
          <a:p>
            <a:pPr marL="0" indent="457200" algn="r">
              <a:buNone/>
            </a:pPr>
            <a:endParaRPr lang="ru-RU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10" descr="Кардиология | Медицинский центр Радужный">
            <a:extLst>
              <a:ext uri="{FF2B5EF4-FFF2-40B4-BE49-F238E27FC236}">
                <a16:creationId xmlns:a16="http://schemas.microsoft.com/office/drawing/2014/main" id="{784F3CAC-FF13-476A-841C-283BC7978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65" y="1469398"/>
            <a:ext cx="4808070" cy="3209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60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ожно ли умереть от разбитого сердца? — ЗдоровьеИнфо">
            <a:extLst>
              <a:ext uri="{FF2B5EF4-FFF2-40B4-BE49-F238E27FC236}">
                <a16:creationId xmlns:a16="http://schemas.microsoft.com/office/drawing/2014/main" id="{7B8139CA-49E6-43A8-AB83-1468D768C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4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28FFD-3D2A-4151-94B0-9F60F854D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Диета: </a:t>
            </a:r>
            <a:endParaRPr lang="ru-RU" sz="4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3F302F-7FD5-47B7-B433-AA7309676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624914"/>
            <a:ext cx="4644420" cy="41024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Ограничение потребления соли: не держите солонку на столе, не досаливайте пищу; ограничьте  в рационе количество полуфабрикатов, исключить колбасы и копчености, домашние соленья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Пища должна содержать большое количество зелени и овощей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животных белков стоит отдавать предпочтение  птице и рыбе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Принимать пищу следует 4-5 раз в день и маленькими порциями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Контролируйте употребление алкоголя</a:t>
            </a:r>
          </a:p>
        </p:txBody>
      </p:sp>
      <p:pic>
        <p:nvPicPr>
          <p:cNvPr id="4100" name="Picture 4" descr="Диета: правильное питание, похудение, дюкана, диета 5">
            <a:extLst>
              <a:ext uri="{FF2B5EF4-FFF2-40B4-BE49-F238E27FC236}">
                <a16:creationId xmlns:a16="http://schemas.microsoft.com/office/drawing/2014/main" id="{7E32AC62-EEDE-4640-A533-5948084B4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43" y="1805897"/>
            <a:ext cx="3400968" cy="340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16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ожно ли умереть от разбитого сердца? — ЗдоровьеИнфо">
            <a:extLst>
              <a:ext uri="{FF2B5EF4-FFF2-40B4-BE49-F238E27FC236}">
                <a16:creationId xmlns:a16="http://schemas.microsoft.com/office/drawing/2014/main" id="{44F9C73C-4834-4F34-BC89-B27D5CF52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4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62902-7649-4585-B419-4DA5FEC0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644420" cy="104923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Регулярные физические нагрузки: </a:t>
            </a:r>
            <a:endParaRPr lang="ru-RU" sz="24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532323-F519-4B7F-9C1C-714E61FD1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692876"/>
            <a:ext cx="4644420" cy="39711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Укрепляют сердечную мышцу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Улучшают циркуляцию крови и усвоение кислорода, уменьшая симптомы сердечной  недостаточности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Повышают выносливость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Укрепляют костную и мышечную системы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Снижают уровень стресса</a:t>
            </a:r>
          </a:p>
          <a:p>
            <a:pPr marL="0" indent="45720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вид нагрузки: ходьба и занятие на велотренажере, растяжка  с элементами китайской гимнастики тай-</a:t>
            </a:r>
            <a:r>
              <a:rPr lang="ru-RU" sz="1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йоги, дыхательная гимнастика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ru-RU" sz="1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105C4-0B78-45ED-86BC-21DD2BB26E81}"/>
              </a:ext>
            </a:extLst>
          </p:cNvPr>
          <p:cNvSpPr txBox="1"/>
          <p:nvPr/>
        </p:nvSpPr>
        <p:spPr>
          <a:xfrm>
            <a:off x="6623222" y="804519"/>
            <a:ext cx="4644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ПРАВИЛА ВЫПОЛНЕНИЯ УПРАЖНЕНИЙ:</a:t>
            </a:r>
            <a:endParaRPr lang="ru-RU" sz="22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02214-0D05-4F0F-8E10-FFA2BA9697B1}"/>
              </a:ext>
            </a:extLst>
          </p:cNvPr>
          <p:cNvSpPr txBox="1"/>
          <p:nvPr/>
        </p:nvSpPr>
        <p:spPr>
          <a:xfrm>
            <a:off x="6604686" y="1853754"/>
            <a:ext cx="4644420" cy="265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приступайте к тренировкам при высоком давлении, усилении одышки, нарушении ритма сердца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на открытом воздухе возможны только при комфортной температуре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Нормально ощущать усталость после тренировки, однако не должно быть резкой слабости и головокружения</a:t>
            </a:r>
          </a:p>
        </p:txBody>
      </p:sp>
    </p:spTree>
    <p:extLst>
      <p:ext uri="{BB962C8B-B14F-4D97-AF65-F5344CB8AC3E}">
        <p14:creationId xmlns:p14="http://schemas.microsoft.com/office/powerpoint/2010/main" val="172071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ожно ли умереть от разбитого сердца? — ЗдоровьеИнфо">
            <a:extLst>
              <a:ext uri="{FF2B5EF4-FFF2-40B4-BE49-F238E27FC236}">
                <a16:creationId xmlns:a16="http://schemas.microsoft.com/office/drawing/2014/main" id="{495F6BD1-8ACE-4524-9F86-87BF9B6D7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4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516A8-0C14-48C8-93F1-C3B06306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правила медикаментозного лечения:</a:t>
            </a:r>
            <a:endParaRPr lang="ru-RU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CE7CEC-E0F7-4B7F-92D8-75EDF1AF6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26943"/>
            <a:ext cx="4800940" cy="3450613"/>
          </a:xfrm>
        </p:spPr>
        <p:txBody>
          <a:bodyPr/>
          <a:lstStyle/>
          <a:p>
            <a:pPr algn="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пропускать прием препаратов</a:t>
            </a:r>
          </a:p>
          <a:p>
            <a:pPr algn="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изменения на фоне медикаментозной терапии обсуждать с лечащим врачом</a:t>
            </a:r>
          </a:p>
        </p:txBody>
      </p:sp>
      <p:pic>
        <p:nvPicPr>
          <p:cNvPr id="6152" name="Picture 8" descr="Правила сообщества и публикаций — Сообщество «Audi A4 B5» на DRIVE2">
            <a:extLst>
              <a:ext uri="{FF2B5EF4-FFF2-40B4-BE49-F238E27FC236}">
                <a16:creationId xmlns:a16="http://schemas.microsoft.com/office/drawing/2014/main" id="{CD7BB2BF-E4AC-4EFE-930F-D65F65E30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60" y="1853754"/>
            <a:ext cx="2889422" cy="3626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788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ожно ли умереть от разбитого сердца? — ЗдоровьеИнфо">
            <a:extLst>
              <a:ext uri="{FF2B5EF4-FFF2-40B4-BE49-F238E27FC236}">
                <a16:creationId xmlns:a16="http://schemas.microsoft.com/office/drawing/2014/main" id="{09594E57-049F-4654-90DF-BFB8A8DE4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4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67A24-1D6D-418C-8E74-C24B8159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по изменению образа жизни:</a:t>
            </a:r>
            <a:endParaRPr lang="ru-RU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02F262-85CB-4934-BE79-EAF7AECDF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90" y="2015732"/>
            <a:ext cx="4644421" cy="345061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веса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Отказ от курения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Ежедневное взвешивание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Ведение дневника веса, артериального давления, пульса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полноценного ночного сна, следует отдыхать в середине дня и всякий раз при возникновении усталости</a:t>
            </a:r>
          </a:p>
        </p:txBody>
      </p:sp>
      <p:pic>
        <p:nvPicPr>
          <p:cNvPr id="7170" name="Picture 2" descr="Изменение образа жизни при сахарном диабете">
            <a:extLst>
              <a:ext uri="{FF2B5EF4-FFF2-40B4-BE49-F238E27FC236}">
                <a16:creationId xmlns:a16="http://schemas.microsoft.com/office/drawing/2014/main" id="{FC84EF3D-1286-453F-AACE-E25FE6032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89" y="2084560"/>
            <a:ext cx="4644421" cy="3210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3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ожно ли умереть от разбитого сердца? — ЗдоровьеИнфо">
            <a:extLst>
              <a:ext uri="{FF2B5EF4-FFF2-40B4-BE49-F238E27FC236}">
                <a16:creationId xmlns:a16="http://schemas.microsoft.com/office/drawing/2014/main" id="{CD14D8B7-1B65-4C08-8304-92D1C425F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4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C3D39-F82D-4F88-889A-2C738189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48324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самоконтроля состояния:</a:t>
            </a:r>
            <a:endParaRPr lang="ru-RU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34C9E3-EEE9-442F-AF81-29C46F3A5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546422"/>
            <a:ext cx="4644422" cy="4347751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Ухудшилось  ли Ваше самочувствие в сравнении с предыдущим днем, усилилась ли слабость, разбитость, утомляемость       ДА /Нет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Усилилась ли отечность лодыжек за прошедший день        Да/Нет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Появилось ли ощущение тесноты обуви и одежды       Да/Нет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Усилилась ли одышка      Да/Нет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Появился ли кашель     Да/Нет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D5388B1-477F-4850-807C-15AB070E44EB}"/>
              </a:ext>
            </a:extLst>
          </p:cNvPr>
          <p:cNvSpPr txBox="1">
            <a:spLocks/>
          </p:cNvSpPr>
          <p:nvPr/>
        </p:nvSpPr>
        <p:spPr>
          <a:xfrm>
            <a:off x="6253215" y="1546421"/>
            <a:ext cx="4644422" cy="43477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Отмечались ли ночные пробуждения из-за нехватки воздуха, понадобилась ли добавочная подушка      Да/Нет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Наблюдалось ли количество выделяемой мочи     Да/Нет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Отмечалась ли прибавка веса за последние сутки на 1-1,5 кг    Да /Нет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Снизился ли аппетит     Да/Нет</a:t>
            </a:r>
          </a:p>
        </p:txBody>
      </p:sp>
    </p:spTree>
    <p:extLst>
      <p:ext uri="{BB962C8B-B14F-4D97-AF65-F5344CB8AC3E}">
        <p14:creationId xmlns:p14="http://schemas.microsoft.com/office/powerpoint/2010/main" val="357227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ожно ли умереть от разбитого сердца? — ЗдоровьеИнфо">
            <a:extLst>
              <a:ext uri="{FF2B5EF4-FFF2-40B4-BE49-F238E27FC236}">
                <a16:creationId xmlns:a16="http://schemas.microsoft.com/office/drawing/2014/main" id="{5EEA22C8-7323-441A-98FB-42CBB464E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4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CDE7D54-7E4D-4C9D-95FC-13953631D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855389"/>
            <a:ext cx="9603275" cy="345061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ответили «Да » на 6 и более вопросов- немедленно обратитесь к врачу или вызовите СМП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ответили «Да» на 3-5 вопросов – обратитесь к доктору за коррекцией терапии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ответили «Да» на менее чем три вопроса продолжайте соблюдать все рекомендации и назначения врача</a:t>
            </a:r>
          </a:p>
        </p:txBody>
      </p:sp>
    </p:spTree>
    <p:extLst>
      <p:ext uri="{BB962C8B-B14F-4D97-AF65-F5344CB8AC3E}">
        <p14:creationId xmlns:p14="http://schemas.microsoft.com/office/powerpoint/2010/main" val="1773647174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57</TotalTime>
  <Words>458</Words>
  <Application>Microsoft Office PowerPoint</Application>
  <PresentationFormat>Широкоэкранный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Gill Sans MT</vt:lpstr>
      <vt:lpstr>Times New Roman</vt:lpstr>
      <vt:lpstr>Wingdings</vt:lpstr>
      <vt:lpstr>Галерея</vt:lpstr>
      <vt:lpstr>Информация  для пациентов с Хронической сердечной недостаточностью</vt:lpstr>
      <vt:lpstr>Основные симптомы сердечной недостаточности: </vt:lpstr>
      <vt:lpstr>Презентация PowerPoint</vt:lpstr>
      <vt:lpstr>Диета: </vt:lpstr>
      <vt:lpstr>Регулярные физические нагрузки: </vt:lpstr>
      <vt:lpstr>Основные правила медикаментозного лечения:</vt:lpstr>
      <vt:lpstr>Мероприятия по изменению образа жизни:</vt:lpstr>
      <vt:lpstr>Вопросы для самоконтроля состояния: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для пациентов с Хронической сердечной недостаточностью</dc:title>
  <dc:creator>Администратор</dc:creator>
  <cp:lastModifiedBy>Администратор</cp:lastModifiedBy>
  <cp:revision>1</cp:revision>
  <dcterms:created xsi:type="dcterms:W3CDTF">2023-02-08T08:33:07Z</dcterms:created>
  <dcterms:modified xsi:type="dcterms:W3CDTF">2023-02-08T09:30:34Z</dcterms:modified>
</cp:coreProperties>
</file>